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notesMasterIdLst>
    <p:notesMasterId r:id="rId19"/>
  </p:notesMasterIdLst>
  <p:sldIdLst>
    <p:sldId id="256" r:id="rId2"/>
    <p:sldId id="282" r:id="rId3"/>
    <p:sldId id="267" r:id="rId4"/>
    <p:sldId id="268" r:id="rId5"/>
    <p:sldId id="269" r:id="rId6"/>
    <p:sldId id="260" r:id="rId7"/>
    <p:sldId id="261" r:id="rId8"/>
    <p:sldId id="262" r:id="rId9"/>
    <p:sldId id="286" r:id="rId10"/>
    <p:sldId id="279" r:id="rId11"/>
    <p:sldId id="265" r:id="rId12"/>
    <p:sldId id="284" r:id="rId13"/>
    <p:sldId id="285" r:id="rId14"/>
    <p:sldId id="283" r:id="rId15"/>
    <p:sldId id="274" r:id="rId16"/>
    <p:sldId id="275"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0409" autoAdjust="0"/>
  </p:normalViewPr>
  <p:slideViewPr>
    <p:cSldViewPr>
      <p:cViewPr varScale="1">
        <p:scale>
          <a:sx n="53" d="100"/>
          <a:sy n="53" d="100"/>
        </p:scale>
        <p:origin x="-42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90B13E-86A0-4CF1-9F30-76E6AA7C4807}" type="datetimeFigureOut">
              <a:rPr lang="en-US" smtClean="0"/>
              <a:pPr/>
              <a:t>1/23/2013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68307C-1ADA-493F-A441-8B03C94398F6}" type="slidenum">
              <a:rPr lang="en-US" smtClean="0"/>
              <a:pPr/>
              <a:t>‹#›</a:t>
            </a:fld>
            <a:endParaRPr lang="en-US"/>
          </a:p>
        </p:txBody>
      </p:sp>
    </p:spTree>
    <p:extLst>
      <p:ext uri="{BB962C8B-B14F-4D97-AF65-F5344CB8AC3E}">
        <p14:creationId xmlns:p14="http://schemas.microsoft.com/office/powerpoint/2010/main" xmlns="" val="967331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SP report: reporting guidelines…</a:t>
            </a:r>
          </a:p>
          <a:p>
            <a:pPr>
              <a:buFontTx/>
              <a:buChar char="-"/>
            </a:pPr>
            <a:r>
              <a:rPr lang="en-US" dirty="0" smtClean="0"/>
              <a:t> civil society: also exists shadow report guidelines..</a:t>
            </a:r>
            <a:endParaRPr lang="en-US" dirty="0"/>
          </a:p>
        </p:txBody>
      </p:sp>
      <p:sp>
        <p:nvSpPr>
          <p:cNvPr id="4" name="Slide Number Placeholder 3"/>
          <p:cNvSpPr>
            <a:spLocks noGrp="1"/>
          </p:cNvSpPr>
          <p:nvPr>
            <p:ph type="sldNum" sz="quarter" idx="10"/>
          </p:nvPr>
        </p:nvSpPr>
        <p:spPr/>
        <p:txBody>
          <a:bodyPr/>
          <a:lstStyle/>
          <a:p>
            <a:fld id="{882BD73E-861E-401C-B469-FA82106BA56F}"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Constructive dialogue</a:t>
            </a:r>
            <a:r>
              <a:rPr lang="en-US" baseline="0" dirty="0" smtClean="0"/>
              <a:t> </a:t>
            </a:r>
            <a:r>
              <a:rPr lang="en-US" baseline="0" dirty="0" err="1" smtClean="0"/>
              <a:t>qts</a:t>
            </a:r>
            <a:r>
              <a:rPr lang="en-US" baseline="0" dirty="0" smtClean="0"/>
              <a:t> clusters: </a:t>
            </a:r>
            <a:r>
              <a:rPr lang="en-US" sz="1200" kern="1200" dirty="0" smtClean="0">
                <a:solidFill>
                  <a:schemeClr val="tx1"/>
                </a:solidFill>
                <a:latin typeface="+mn-lt"/>
                <a:ea typeface="+mn-ea"/>
                <a:cs typeface="+mn-cs"/>
              </a:rPr>
              <a:t>part I: articles 1 to 6; part II: articles 7 to 9; part III: articles 10 to 14; and part IV:</a:t>
            </a:r>
          </a:p>
          <a:p>
            <a:endParaRPr lang="en-US" dirty="0"/>
          </a:p>
        </p:txBody>
      </p:sp>
      <p:sp>
        <p:nvSpPr>
          <p:cNvPr id="4" name="Slide Number Placeholder 3"/>
          <p:cNvSpPr>
            <a:spLocks noGrp="1"/>
          </p:cNvSpPr>
          <p:nvPr>
            <p:ph type="sldNum" sz="quarter" idx="10"/>
          </p:nvPr>
        </p:nvSpPr>
        <p:spPr/>
        <p:txBody>
          <a:bodyPr/>
          <a:lstStyle/>
          <a:p>
            <a:fld id="{882BD73E-861E-401C-B469-FA82106BA56F}"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D8B4C9-972B-4FFE-BF06-BA752447776A}"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CB607-437A-4511-B011-0D5A4AB757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D8B4C9-972B-4FFE-BF06-BA752447776A}"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CB607-437A-4511-B011-0D5A4AB757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D8B4C9-972B-4FFE-BF06-BA752447776A}"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CB607-437A-4511-B011-0D5A4AB7579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981200"/>
            <a:ext cx="8229600" cy="4114800"/>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D722E5B3-EBFC-4AA2-969F-36682BF344E1}" type="slidenum">
              <a:rPr lang="en-US"/>
              <a:pPr/>
              <a:t>‹#›</a:t>
            </a:fld>
            <a:endParaRPr lang="en-US"/>
          </a:p>
        </p:txBody>
      </p:sp>
    </p:spTree>
    <p:extLst>
      <p:ext uri="{BB962C8B-B14F-4D97-AF65-F5344CB8AC3E}">
        <p14:creationId xmlns:p14="http://schemas.microsoft.com/office/powerpoint/2010/main" xmlns="" val="1751061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D8B4C9-972B-4FFE-BF06-BA752447776A}"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CB607-437A-4511-B011-0D5A4AB757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D8B4C9-972B-4FFE-BF06-BA752447776A}" type="datetimeFigureOut">
              <a:rPr lang="en-US" smtClean="0"/>
              <a:pPr/>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CB607-437A-4511-B011-0D5A4AB757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D8B4C9-972B-4FFE-BF06-BA752447776A}" type="datetimeFigureOut">
              <a:rPr lang="en-US" smtClean="0"/>
              <a:pPr/>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2CB607-437A-4511-B011-0D5A4AB757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D8B4C9-972B-4FFE-BF06-BA752447776A}" type="datetimeFigureOut">
              <a:rPr lang="en-US" smtClean="0"/>
              <a:pPr/>
              <a:t>1/23/2013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2CB607-437A-4511-B011-0D5A4AB757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D8B4C9-972B-4FFE-BF06-BA752447776A}" type="datetimeFigureOut">
              <a:rPr lang="en-US" smtClean="0"/>
              <a:pPr/>
              <a:t>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2CB607-437A-4511-B011-0D5A4AB757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D8B4C9-972B-4FFE-BF06-BA752447776A}" type="datetimeFigureOut">
              <a:rPr lang="en-US" smtClean="0"/>
              <a:pPr/>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2CB607-437A-4511-B011-0D5A4AB757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D8B4C9-972B-4FFE-BF06-BA752447776A}" type="datetimeFigureOut">
              <a:rPr lang="en-US" smtClean="0"/>
              <a:pPr/>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2CB607-437A-4511-B011-0D5A4AB75797}"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7D8B4C9-972B-4FFE-BF06-BA752447776A}" type="datetimeFigureOut">
              <a:rPr lang="en-US" smtClean="0"/>
              <a:pPr/>
              <a:t>1/23/2013</a:t>
            </a:fld>
            <a:endParaRPr lang="en-US"/>
          </a:p>
        </p:txBody>
      </p:sp>
      <p:sp>
        <p:nvSpPr>
          <p:cNvPr id="9" name="Slide Number Placeholder 8"/>
          <p:cNvSpPr>
            <a:spLocks noGrp="1"/>
          </p:cNvSpPr>
          <p:nvPr>
            <p:ph type="sldNum" sz="quarter" idx="11"/>
          </p:nvPr>
        </p:nvSpPr>
        <p:spPr/>
        <p:txBody>
          <a:bodyPr/>
          <a:lstStyle/>
          <a:p>
            <a:fld id="{D32CB607-437A-4511-B011-0D5A4AB7579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32CB607-437A-4511-B011-0D5A4AB75797}"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7D8B4C9-972B-4FFE-BF06-BA752447776A}" type="datetimeFigureOut">
              <a:rPr lang="en-US" smtClean="0"/>
              <a:pPr/>
              <a:t>1/23/2013</a:t>
            </a:fld>
            <a:endParaRPr 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685800" y="4572000"/>
            <a:ext cx="7543800" cy="1066800"/>
          </a:xfrm>
        </p:spPr>
        <p:txBody>
          <a:bodyPr>
            <a:normAutofit fontScale="85000" lnSpcReduction="20000"/>
          </a:bodyPr>
          <a:lstStyle/>
          <a:p>
            <a:pPr algn="r"/>
            <a:r>
              <a:rPr lang="en-US" sz="4000" b="1" dirty="0" smtClean="0">
                <a:solidFill>
                  <a:schemeClr val="tx2">
                    <a:lumMod val="75000"/>
                  </a:schemeClr>
                </a:solidFill>
              </a:rPr>
              <a:t>Introduction to </a:t>
            </a:r>
          </a:p>
          <a:p>
            <a:pPr algn="r"/>
            <a:r>
              <a:rPr lang="en-US" sz="4000" b="1" dirty="0" smtClean="0">
                <a:solidFill>
                  <a:schemeClr val="tx2">
                    <a:lumMod val="75000"/>
                  </a:schemeClr>
                </a:solidFill>
              </a:rPr>
              <a:t>CEDAW Convention </a:t>
            </a:r>
            <a:endParaRPr lang="en-US" sz="4000" b="1" dirty="0">
              <a:solidFill>
                <a:schemeClr val="tx2">
                  <a:lumMod val="75000"/>
                </a:schemeClr>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82688" y="2133600"/>
            <a:ext cx="6778625" cy="1603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54204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Non-Discrimination</a:t>
            </a:r>
            <a:endParaRPr lang="en-US" dirty="0"/>
          </a:p>
        </p:txBody>
      </p:sp>
      <p:sp>
        <p:nvSpPr>
          <p:cNvPr id="3" name="Content Placeholder 2"/>
          <p:cNvSpPr>
            <a:spLocks noGrp="1"/>
          </p:cNvSpPr>
          <p:nvPr>
            <p:ph idx="1"/>
          </p:nvPr>
        </p:nvSpPr>
        <p:spPr/>
        <p:txBody>
          <a:bodyPr/>
          <a:lstStyle/>
          <a:p>
            <a:r>
              <a:rPr lang="en-US" dirty="0" smtClean="0"/>
              <a:t>Article 1</a:t>
            </a:r>
          </a:p>
          <a:p>
            <a:endParaRPr lang="en-US" dirty="0" smtClean="0"/>
          </a:p>
          <a:p>
            <a:pPr>
              <a:lnSpc>
                <a:spcPct val="90000"/>
              </a:lnSpc>
              <a:buFont typeface="Wingdings" pitchFamily="2" charset="2"/>
              <a:buNone/>
            </a:pPr>
            <a:r>
              <a:rPr lang="en-US" sz="2000" dirty="0" smtClean="0"/>
              <a:t>    For </a:t>
            </a:r>
            <a:r>
              <a:rPr lang="en-US" sz="2000" dirty="0"/>
              <a:t>the purpose of the present Convention, the term “discrimination against women” shall mean </a:t>
            </a:r>
            <a:r>
              <a:rPr lang="en-US" sz="2000" u="sng" dirty="0" smtClean="0"/>
              <a:t>any </a:t>
            </a:r>
            <a:r>
              <a:rPr lang="en-US" sz="2000" u="sng" dirty="0"/>
              <a:t>distinction, exclusion or restriction</a:t>
            </a:r>
            <a:r>
              <a:rPr lang="en-US" sz="2000" dirty="0"/>
              <a:t> made on the basis of sex which has the </a:t>
            </a:r>
            <a:r>
              <a:rPr lang="en-US" sz="2000" u="sng" dirty="0" smtClean="0"/>
              <a:t>effect </a:t>
            </a:r>
            <a:r>
              <a:rPr lang="en-US" sz="2000" u="sng" dirty="0"/>
              <a:t>or purpose</a:t>
            </a:r>
            <a:r>
              <a:rPr lang="en-US" sz="2000" dirty="0"/>
              <a:t> </a:t>
            </a:r>
            <a:r>
              <a:rPr lang="en-US" sz="2000" dirty="0" smtClean="0"/>
              <a:t>of impairing </a:t>
            </a:r>
            <a:r>
              <a:rPr lang="en-US" sz="2000" dirty="0"/>
              <a:t>or nullifying the </a:t>
            </a:r>
            <a:r>
              <a:rPr lang="en-US" sz="2000" u="sng" dirty="0"/>
              <a:t>recognition, enjoyment or exercise</a:t>
            </a:r>
            <a:r>
              <a:rPr lang="en-US" sz="2000" dirty="0"/>
              <a:t> by women</a:t>
            </a:r>
            <a:r>
              <a:rPr lang="en-US" sz="2000" dirty="0" smtClean="0"/>
              <a:t>, irrespective </a:t>
            </a:r>
            <a:r>
              <a:rPr lang="en-US" sz="2000" dirty="0"/>
              <a:t>of their marital status on a basis of equality of men and women, </a:t>
            </a:r>
            <a:r>
              <a:rPr lang="en-US" sz="2000" dirty="0" smtClean="0"/>
              <a:t> </a:t>
            </a:r>
            <a:r>
              <a:rPr lang="en-US" sz="2000" u="sng" dirty="0" smtClean="0"/>
              <a:t>of </a:t>
            </a:r>
            <a:r>
              <a:rPr lang="en-US" sz="2000" u="sng" dirty="0"/>
              <a:t>human rights and fundamental freedoms</a:t>
            </a:r>
            <a:r>
              <a:rPr lang="en-US" sz="2000" dirty="0"/>
              <a:t> in the political, economic, social, cultural, civil or any other field. </a:t>
            </a:r>
          </a:p>
          <a:p>
            <a:endParaRPr lang="en-US" b="1" dirty="0"/>
          </a:p>
        </p:txBody>
      </p:sp>
    </p:spTree>
    <p:extLst>
      <p:ext uri="{BB962C8B-B14F-4D97-AF65-F5344CB8AC3E}">
        <p14:creationId xmlns:p14="http://schemas.microsoft.com/office/powerpoint/2010/main" xmlns="" val="57052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State Obligation</a:t>
            </a:r>
          </a:p>
        </p:txBody>
      </p:sp>
      <p:sp>
        <p:nvSpPr>
          <p:cNvPr id="63491" name="Rectangle 3"/>
          <p:cNvSpPr>
            <a:spLocks noGrp="1" noChangeArrowheads="1"/>
          </p:cNvSpPr>
          <p:nvPr>
            <p:ph idx="1"/>
          </p:nvPr>
        </p:nvSpPr>
        <p:spPr>
          <a:xfrm>
            <a:off x="457200" y="1676400"/>
            <a:ext cx="8229600" cy="4495800"/>
          </a:xfrm>
        </p:spPr>
        <p:txBody>
          <a:bodyPr>
            <a:normAutofit/>
          </a:bodyPr>
          <a:lstStyle/>
          <a:p>
            <a:r>
              <a:rPr lang="en-US" sz="2800" dirty="0"/>
              <a:t>The framework to hold States accountable:</a:t>
            </a:r>
          </a:p>
          <a:p>
            <a:pPr lvl="1"/>
            <a:r>
              <a:rPr lang="en-US" sz="2400" dirty="0"/>
              <a:t>Legally binding obligations </a:t>
            </a:r>
          </a:p>
          <a:p>
            <a:pPr lvl="1"/>
            <a:r>
              <a:rPr lang="en-US" sz="2400" dirty="0"/>
              <a:t>Internal law is not an excuse for non-compliance</a:t>
            </a:r>
          </a:p>
          <a:p>
            <a:r>
              <a:rPr lang="en-US" sz="2800" dirty="0"/>
              <a:t>State Party comprises ALL constituent units</a:t>
            </a:r>
          </a:p>
          <a:p>
            <a:r>
              <a:rPr lang="en-US" sz="2800" dirty="0"/>
              <a:t>By ratifying a treaty, a State offers itself for scrutiny on the basis of standards set forth in the Convention</a:t>
            </a:r>
          </a:p>
          <a:p>
            <a:r>
              <a:rPr lang="en-US" sz="2800" dirty="0"/>
              <a:t>Articles 2-5 of CEDAW: General Undertakings; Articles 6-16 of CEDAW: Specific Undertakings</a:t>
            </a:r>
          </a:p>
        </p:txBody>
      </p:sp>
    </p:spTree>
    <p:extLst>
      <p:ext uri="{BB962C8B-B14F-4D97-AF65-F5344CB8AC3E}">
        <p14:creationId xmlns:p14="http://schemas.microsoft.com/office/powerpoint/2010/main" xmlns="" val="2263300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General Substantive Framework</a:t>
            </a:r>
            <a:endParaRPr lang="en-US" sz="4000" dirty="0"/>
          </a:p>
        </p:txBody>
      </p:sp>
      <p:sp>
        <p:nvSpPr>
          <p:cNvPr id="3" name="Content Placeholder 2"/>
          <p:cNvSpPr>
            <a:spLocks noGrp="1"/>
          </p:cNvSpPr>
          <p:nvPr>
            <p:ph idx="1"/>
          </p:nvPr>
        </p:nvSpPr>
        <p:spPr/>
        <p:txBody>
          <a:bodyPr/>
          <a:lstStyle/>
          <a:p>
            <a:pPr>
              <a:lnSpc>
                <a:spcPct val="90000"/>
              </a:lnSpc>
            </a:pPr>
            <a:endParaRPr lang="en-US" sz="2400" dirty="0" smtClean="0"/>
          </a:p>
          <a:p>
            <a:pPr>
              <a:lnSpc>
                <a:spcPct val="90000"/>
              </a:lnSpc>
            </a:pPr>
            <a:r>
              <a:rPr lang="en-US" sz="2400" dirty="0" smtClean="0"/>
              <a:t>Art</a:t>
            </a:r>
            <a:r>
              <a:rPr lang="en-US" sz="2400" dirty="0"/>
              <a:t>. 1: Definition of Discrimination</a:t>
            </a:r>
          </a:p>
          <a:p>
            <a:pPr>
              <a:lnSpc>
                <a:spcPct val="90000"/>
              </a:lnSpc>
            </a:pPr>
            <a:r>
              <a:rPr lang="en-US" sz="2400" dirty="0"/>
              <a:t>Art. 2: Measures to be Taken to Eliminate Discrimination </a:t>
            </a:r>
          </a:p>
          <a:p>
            <a:pPr>
              <a:lnSpc>
                <a:spcPct val="90000"/>
              </a:lnSpc>
            </a:pPr>
            <a:r>
              <a:rPr lang="en-US" sz="2400" dirty="0"/>
              <a:t>Art. 3: Guarantees full development and advancement of women</a:t>
            </a:r>
          </a:p>
          <a:p>
            <a:pPr>
              <a:lnSpc>
                <a:spcPct val="90000"/>
              </a:lnSpc>
            </a:pPr>
            <a:r>
              <a:rPr lang="en-US" sz="2400" dirty="0"/>
              <a:t>Art. 4 Special Measures</a:t>
            </a:r>
          </a:p>
          <a:p>
            <a:pPr>
              <a:lnSpc>
                <a:spcPct val="90000"/>
              </a:lnSpc>
            </a:pPr>
            <a:r>
              <a:rPr lang="en-US" sz="2400" dirty="0"/>
              <a:t>Art. 5 Modifying Social and Cultural Patterns of Conduct</a:t>
            </a:r>
          </a:p>
          <a:p>
            <a:endParaRPr lang="en-US" dirty="0"/>
          </a:p>
        </p:txBody>
      </p:sp>
    </p:spTree>
    <p:extLst>
      <p:ext uri="{BB962C8B-B14F-4D97-AF65-F5344CB8AC3E}">
        <p14:creationId xmlns:p14="http://schemas.microsoft.com/office/powerpoint/2010/main" xmlns="" val="217510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Undertakings</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81000" y="1524000"/>
            <a:ext cx="3767655" cy="393226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114800" y="1172936"/>
            <a:ext cx="3657600" cy="4591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669607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7848600" cy="762000"/>
          </a:xfrm>
        </p:spPr>
        <p:txBody>
          <a:bodyPr/>
          <a:lstStyle/>
          <a:p>
            <a:r>
              <a:rPr lang="en-US" sz="3500" dirty="0" smtClean="0"/>
              <a:t>CEDAW, article 16</a:t>
            </a:r>
            <a:endParaRPr lang="en-US" sz="3500" dirty="0"/>
          </a:p>
        </p:txBody>
      </p:sp>
      <p:sp>
        <p:nvSpPr>
          <p:cNvPr id="3" name="Content Placeholder 2"/>
          <p:cNvSpPr>
            <a:spLocks noGrp="1"/>
          </p:cNvSpPr>
          <p:nvPr>
            <p:ph idx="1"/>
          </p:nvPr>
        </p:nvSpPr>
        <p:spPr>
          <a:xfrm>
            <a:off x="152400" y="762000"/>
            <a:ext cx="8153400" cy="5943600"/>
          </a:xfrm>
        </p:spPr>
        <p:txBody>
          <a:bodyPr>
            <a:normAutofit fontScale="47500" lnSpcReduction="20000"/>
          </a:bodyPr>
          <a:lstStyle/>
          <a:p>
            <a:pPr marL="114300" indent="0">
              <a:buNone/>
            </a:pPr>
            <a:r>
              <a:rPr lang="en-US" sz="3300" dirty="0" smtClean="0"/>
              <a:t>1</a:t>
            </a:r>
            <a:r>
              <a:rPr lang="en-US" sz="3300" dirty="0"/>
              <a:t>. States Parties shall take all appropriate measures to eliminate discrimination against women in all matters relating to marriage and family relations and in particular shall ensure, on a basis of equality of men and women:</a:t>
            </a:r>
          </a:p>
          <a:p>
            <a:pPr marL="114300" indent="0">
              <a:buNone/>
            </a:pPr>
            <a:r>
              <a:rPr lang="en-US" sz="3300" dirty="0"/>
              <a:t> </a:t>
            </a:r>
          </a:p>
          <a:p>
            <a:r>
              <a:rPr lang="en-US" sz="3300" dirty="0"/>
              <a:t>(a) The same right to enter into marriage;</a:t>
            </a:r>
          </a:p>
          <a:p>
            <a:r>
              <a:rPr lang="en-US" sz="3300" dirty="0"/>
              <a:t>(b) The same right freely to choose a spouse and to enter into marriage only with their free and full consent;</a:t>
            </a:r>
          </a:p>
          <a:p>
            <a:r>
              <a:rPr lang="en-US" sz="3300" dirty="0"/>
              <a:t>(c) The same rights and responsibilities during marriage and at its dissolution;</a:t>
            </a:r>
          </a:p>
          <a:p>
            <a:r>
              <a:rPr lang="en-US" sz="3300" dirty="0"/>
              <a:t>(d) The same rights and responsibilities as parents, irrespective of their marital status, in matters relating to their children; in all cases the interests of the children shall be paramount;</a:t>
            </a:r>
          </a:p>
          <a:p>
            <a:r>
              <a:rPr lang="en-US" sz="3300" dirty="0"/>
              <a:t>(e) The same rights to decide freely and responsibly on the number and spacing of their children and to have access to the information, education and means to enable them to exercise these rights;</a:t>
            </a:r>
          </a:p>
          <a:p>
            <a:r>
              <a:rPr lang="en-US" sz="3300" dirty="0"/>
              <a:t>(f) The same rights and responsibilities with regard to guardianship, </a:t>
            </a:r>
            <a:r>
              <a:rPr lang="en-US" sz="3300" dirty="0" err="1"/>
              <a:t>wardship</a:t>
            </a:r>
            <a:r>
              <a:rPr lang="en-US" sz="3300" dirty="0"/>
              <a:t>, trusteeship and adoption of children, or similar institutions where these concepts exist in national legislation; in all cases the interests of the children shall be paramount;</a:t>
            </a:r>
          </a:p>
          <a:p>
            <a:r>
              <a:rPr lang="en-US" sz="3300" dirty="0"/>
              <a:t>(g) The same personal rights as husband and wife, including the right to choose a family name, a profession and an occupation;</a:t>
            </a:r>
          </a:p>
          <a:p>
            <a:r>
              <a:rPr lang="en-US" sz="3300" dirty="0"/>
              <a:t>(h) The same rights for both spouses in respect of the ownership, acquisition management, administration, enjoyment and disposition of property, whether free of charge or for a valuable consideration.</a:t>
            </a:r>
          </a:p>
          <a:p>
            <a:pPr marL="114300" indent="0">
              <a:buNone/>
            </a:pPr>
            <a:r>
              <a:rPr lang="en-US" sz="3300" dirty="0"/>
              <a:t> </a:t>
            </a:r>
            <a:endParaRPr lang="en-US" sz="2100" dirty="0"/>
          </a:p>
          <a:p>
            <a:pPr marL="114300" indent="0">
              <a:buNone/>
            </a:pPr>
            <a:r>
              <a:rPr lang="en-US" sz="3300" dirty="0"/>
              <a:t>2. The betrothal and the marriage of a child shall have no legal effect, and all necessary action, including legislation, shall be taken to specify a minimum age for marriage and to make </a:t>
            </a:r>
            <a:r>
              <a:rPr lang="en-US" sz="3300" dirty="0" smtClean="0"/>
              <a:t>the registration </a:t>
            </a:r>
            <a:r>
              <a:rPr lang="en-US" sz="3300" dirty="0"/>
              <a:t>of marriages in an official </a:t>
            </a:r>
            <a:r>
              <a:rPr lang="en-US" sz="3200" dirty="0"/>
              <a:t>registry compulsory</a:t>
            </a:r>
            <a:r>
              <a:rPr lang="en-US" sz="3200" dirty="0" smtClean="0"/>
              <a:t>.</a:t>
            </a:r>
            <a:endParaRPr lang="en-US" sz="3200" dirty="0"/>
          </a:p>
        </p:txBody>
      </p:sp>
    </p:spTree>
    <p:extLst>
      <p:ext uri="{BB962C8B-B14F-4D97-AF65-F5344CB8AC3E}">
        <p14:creationId xmlns:p14="http://schemas.microsoft.com/office/powerpoint/2010/main" xmlns="" val="1251496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29600" cy="5715000"/>
          </a:xfrm>
        </p:spPr>
        <p:txBody>
          <a:bodyPr>
            <a:normAutofit/>
          </a:bodyPr>
          <a:lstStyle/>
          <a:p>
            <a:pPr marL="514350" indent="-514350">
              <a:buAutoNum type="arabicParenBoth"/>
            </a:pPr>
            <a:r>
              <a:rPr lang="en-US" dirty="0" smtClean="0"/>
              <a:t>Ratification of Convention</a:t>
            </a:r>
          </a:p>
          <a:p>
            <a:pPr marL="514350" indent="-514350">
              <a:buAutoNum type="arabicParenBoth"/>
            </a:pPr>
            <a:endParaRPr lang="en-US" sz="800" dirty="0" smtClean="0"/>
          </a:p>
          <a:p>
            <a:pPr marL="514350" indent="-514350">
              <a:buAutoNum type="arabicParenBoth"/>
            </a:pPr>
            <a:r>
              <a:rPr lang="en-US" dirty="0" smtClean="0"/>
              <a:t>Submission of Government report  </a:t>
            </a:r>
          </a:p>
          <a:p>
            <a:pPr marL="1008126" lvl="2" indent="-514350">
              <a:buFontTx/>
              <a:buChar char="-"/>
            </a:pPr>
            <a:r>
              <a:rPr lang="en-US" dirty="0" smtClean="0"/>
              <a:t>One year after ratification; every four years thereafter</a:t>
            </a:r>
          </a:p>
          <a:p>
            <a:pPr marL="1008126" lvl="2" indent="-514350">
              <a:buFontTx/>
              <a:buChar char="-"/>
            </a:pPr>
            <a:r>
              <a:rPr lang="en-US" dirty="0" smtClean="0"/>
              <a:t>Get assigned a session; country </a:t>
            </a:r>
            <a:r>
              <a:rPr lang="en-US" dirty="0" err="1" smtClean="0"/>
              <a:t>rapporteur</a:t>
            </a:r>
            <a:endParaRPr lang="en-US" dirty="0" smtClean="0"/>
          </a:p>
          <a:p>
            <a:pPr marL="1008126" lvl="2" indent="-514350">
              <a:buFont typeface="Wingdings" pitchFamily="2" charset="2"/>
              <a:buChar char="Ø"/>
            </a:pPr>
            <a:r>
              <a:rPr lang="en-US" dirty="0" smtClean="0"/>
              <a:t>Civil society opportunity to prepare shadow/alternative report </a:t>
            </a:r>
          </a:p>
          <a:p>
            <a:pPr marL="1008126" lvl="2" indent="-514350">
              <a:buNone/>
            </a:pPr>
            <a:endParaRPr lang="en-US" sz="800" dirty="0" smtClean="0"/>
          </a:p>
          <a:p>
            <a:pPr marL="514350" indent="-514350">
              <a:buFont typeface="Wingdings 2"/>
              <a:buAutoNum type="arabicParenBoth"/>
            </a:pPr>
            <a:r>
              <a:rPr lang="en-US" dirty="0" smtClean="0"/>
              <a:t>Pre-session working groups</a:t>
            </a:r>
          </a:p>
          <a:p>
            <a:pPr marL="1008126" lvl="2" indent="-514350">
              <a:buFontTx/>
              <a:buChar char="-"/>
            </a:pPr>
            <a:r>
              <a:rPr lang="en-US" dirty="0" smtClean="0"/>
              <a:t>Creation of list of issues and questions</a:t>
            </a:r>
          </a:p>
          <a:p>
            <a:pPr marL="1008126" lvl="2" indent="-514350">
              <a:buFont typeface="Wingdings" pitchFamily="2" charset="2"/>
              <a:buChar char="Ø"/>
            </a:pPr>
            <a:r>
              <a:rPr lang="en-US" dirty="0" smtClean="0"/>
              <a:t>Civil society opportunity to submit (suggested) list of issues and questions</a:t>
            </a:r>
          </a:p>
          <a:p>
            <a:pPr marL="1008126" lvl="2" indent="-514350">
              <a:buNone/>
            </a:pPr>
            <a:endParaRPr lang="en-US" sz="800" dirty="0" smtClean="0"/>
          </a:p>
          <a:p>
            <a:pPr marL="514350" indent="-514350">
              <a:buFont typeface="Wingdings 2"/>
              <a:buAutoNum type="arabicParenBoth"/>
            </a:pPr>
            <a:r>
              <a:rPr lang="en-US" dirty="0" smtClean="0"/>
              <a:t>Response to list of issues and questions</a:t>
            </a:r>
          </a:p>
          <a:p>
            <a:pPr marL="1008126" lvl="2" indent="-514350">
              <a:buFont typeface="Wingdings" pitchFamily="2" charset="2"/>
              <a:buChar char="Ø"/>
            </a:pPr>
            <a:endParaRPr lang="en-US" dirty="0" smtClean="0"/>
          </a:p>
          <a:p>
            <a:pPr marL="514350" indent="-514350">
              <a:buAutoNum type="arabicParenBoth"/>
            </a:pPr>
            <a:endParaRPr lang="en-US" dirty="0" smtClean="0"/>
          </a:p>
          <a:p>
            <a:pPr marL="514350" indent="-514350">
              <a:buAutoNum type="arabicParenBoth"/>
            </a:pPr>
            <a:endParaRPr lang="en-US" dirty="0" smtClean="0"/>
          </a:p>
          <a:p>
            <a:pPr marL="514350" indent="-514350">
              <a:buAutoNum type="arabicParenBoth"/>
            </a:pPr>
            <a:endParaRPr lang="en-US" dirty="0" smtClean="0"/>
          </a:p>
          <a:p>
            <a:pPr>
              <a:buNone/>
            </a:pPr>
            <a:endParaRPr lang="en-US" dirty="0"/>
          </a:p>
        </p:txBody>
      </p:sp>
      <p:sp>
        <p:nvSpPr>
          <p:cNvPr id="2" name="Title 1"/>
          <p:cNvSpPr>
            <a:spLocks noGrp="1"/>
          </p:cNvSpPr>
          <p:nvPr>
            <p:ph type="title"/>
          </p:nvPr>
        </p:nvSpPr>
        <p:spPr>
          <a:xfrm>
            <a:off x="457200" y="274638"/>
            <a:ext cx="8229600" cy="868362"/>
          </a:xfrm>
        </p:spPr>
        <p:txBody>
          <a:bodyPr>
            <a:normAutofit/>
          </a:bodyPr>
          <a:lstStyle/>
          <a:p>
            <a:r>
              <a:rPr lang="en-US" dirty="0" smtClean="0"/>
              <a:t>Steps of the reporting process </a:t>
            </a:r>
            <a:endParaRPr lang="en-US" dirty="0"/>
          </a:p>
        </p:txBody>
      </p:sp>
    </p:spTree>
    <p:extLst>
      <p:ext uri="{BB962C8B-B14F-4D97-AF65-F5344CB8AC3E}">
        <p14:creationId xmlns:p14="http://schemas.microsoft.com/office/powerpoint/2010/main" xmlns="" val="3088381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3">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7" end="7"/>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1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6" dur="1000" fill="hold"/>
                                        <p:tgtEl>
                                          <p:spTgt spid="3">
                                            <p:txEl>
                                              <p:pRg st="8" end="8"/>
                                            </p:txEl>
                                          </p:spTgt>
                                        </p:tgtEl>
                                        <p:attrNameLst>
                                          <p:attrName>ppt_y</p:attrName>
                                        </p:attrNameLst>
                                      </p:cBhvr>
                                      <p:tavLst>
                                        <p:tav tm="0">
                                          <p:val>
                                            <p:strVal val="#ppt_y"/>
                                          </p:val>
                                        </p:tav>
                                        <p:tav tm="100000">
                                          <p:val>
                                            <p:strVal val="#ppt_y"/>
                                          </p:val>
                                        </p:tav>
                                      </p:tavLst>
                                    </p:anim>
                                  </p:childTnLst>
                                </p:cTn>
                              </p:par>
                              <p:par>
                                <p:cTn id="37" presetID="2" presetClass="entr" presetSubtype="8"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1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0" dur="1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 calcmode="lin" valueType="num">
                                      <p:cBhvr additive="base">
                                        <p:cTn id="45" dur="10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46" dur="10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40491"/>
          </a:xfrm>
        </p:spPr>
        <p:txBody>
          <a:bodyPr>
            <a:normAutofit/>
          </a:bodyPr>
          <a:lstStyle/>
          <a:p>
            <a:pPr marL="514350" indent="-514350">
              <a:buFont typeface="+mj-lt"/>
              <a:buAutoNum type="arabicParenR" startAt="6"/>
            </a:pPr>
            <a:r>
              <a:rPr lang="en-US" dirty="0" smtClean="0"/>
              <a:t>Constructive dialogue</a:t>
            </a:r>
          </a:p>
          <a:p>
            <a:pPr marL="1008126" lvl="2" indent="-514350">
              <a:buFontTx/>
              <a:buChar char="-"/>
            </a:pPr>
            <a:r>
              <a:rPr lang="en-US" dirty="0" smtClean="0"/>
              <a:t>Two three hour sessions; divided by cluster of articles</a:t>
            </a:r>
          </a:p>
          <a:p>
            <a:pPr marL="1008126" lvl="2" indent="-514350">
              <a:buFontTx/>
              <a:buChar char="-"/>
            </a:pPr>
            <a:r>
              <a:rPr lang="en-US" dirty="0" smtClean="0"/>
              <a:t>Civil society/NHRIs opportunity present oral statement</a:t>
            </a:r>
          </a:p>
          <a:p>
            <a:pPr marL="1008126" lvl="2" indent="-514350">
              <a:buFont typeface="Wingdings" pitchFamily="2" charset="2"/>
              <a:buChar char="Ø"/>
            </a:pPr>
            <a:r>
              <a:rPr lang="en-US" dirty="0" smtClean="0"/>
              <a:t>NGO oral statement….</a:t>
            </a:r>
          </a:p>
          <a:p>
            <a:pPr marL="1008126" lvl="2" indent="-514350">
              <a:buFont typeface="Wingdings" pitchFamily="2" charset="2"/>
              <a:buChar char="Ø"/>
            </a:pPr>
            <a:endParaRPr lang="en-US" sz="1100" dirty="0" smtClean="0"/>
          </a:p>
          <a:p>
            <a:pPr marL="514350" indent="-514350" algn="just">
              <a:buFont typeface="+mj-lt"/>
              <a:buAutoNum type="arabicParenR" startAt="6"/>
            </a:pPr>
            <a:r>
              <a:rPr lang="en-US" dirty="0" smtClean="0"/>
              <a:t>Concluding observations</a:t>
            </a:r>
          </a:p>
          <a:p>
            <a:pPr marL="514350" indent="-514350" algn="just">
              <a:buFont typeface="+mj-lt"/>
              <a:buAutoNum type="arabicParenR" startAt="6"/>
            </a:pPr>
            <a:endParaRPr lang="en-US" sz="1100" dirty="0" smtClean="0"/>
          </a:p>
          <a:p>
            <a:pPr marL="514350" indent="-514350" algn="just">
              <a:buFont typeface="+mj-lt"/>
              <a:buAutoNum type="arabicParenR" startAt="6"/>
            </a:pPr>
            <a:r>
              <a:rPr lang="en-US" dirty="0" smtClean="0"/>
              <a:t>Follow up procedure </a:t>
            </a:r>
          </a:p>
          <a:p>
            <a:pPr marL="1008126" lvl="2" indent="-514350" algn="just">
              <a:buFontTx/>
              <a:buChar char="-"/>
            </a:pPr>
            <a:r>
              <a:rPr lang="en-US" sz="1500" dirty="0" smtClean="0"/>
              <a:t>criteria : ‘the fact that their lack of implementation would constitute a major obstacle for the implementation of the Convention as a whole and that they should be achievable within the set timeframe of one or two years.’  </a:t>
            </a:r>
          </a:p>
          <a:p>
            <a:pPr marL="1008126" lvl="2" indent="-514350">
              <a:buFont typeface="Wingdings" pitchFamily="2" charset="2"/>
              <a:buAutoNum type="arabicParenBoth" startAt="7"/>
            </a:pPr>
            <a:endParaRPr lang="en-US" dirty="0" smtClean="0"/>
          </a:p>
          <a:p>
            <a:pPr marL="514350" indent="-514350">
              <a:buNone/>
            </a:pPr>
            <a:r>
              <a:rPr lang="en-US" dirty="0" smtClean="0"/>
              <a:t>*    Exceptional Reports </a:t>
            </a:r>
          </a:p>
          <a:p>
            <a:endParaRPr lang="en-US" dirty="0"/>
          </a:p>
        </p:txBody>
      </p:sp>
      <p:sp>
        <p:nvSpPr>
          <p:cNvPr id="3" name="Title 2"/>
          <p:cNvSpPr>
            <a:spLocks noGrp="1"/>
          </p:cNvSpPr>
          <p:nvPr>
            <p:ph type="title"/>
          </p:nvPr>
        </p:nvSpPr>
        <p:spPr>
          <a:xfrm>
            <a:off x="457200" y="274638"/>
            <a:ext cx="8229600" cy="792162"/>
          </a:xfrm>
        </p:spPr>
        <p:txBody>
          <a:bodyPr/>
          <a:lstStyle/>
          <a:p>
            <a:r>
              <a:rPr lang="en-US" dirty="0" smtClean="0"/>
              <a:t>Steps (cont’d)</a:t>
            </a:r>
            <a:endParaRPr lang="en-US" dirty="0"/>
          </a:p>
        </p:txBody>
      </p:sp>
    </p:spTree>
    <p:extLst>
      <p:ext uri="{BB962C8B-B14F-4D97-AF65-F5344CB8AC3E}">
        <p14:creationId xmlns:p14="http://schemas.microsoft.com/office/powerpoint/2010/main" xmlns="" val="2796800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anim calcmode="lin" valueType="num">
                                      <p:cBhvr additive="base">
                                        <p:cTn id="35"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2">
                                            <p:txEl>
                                              <p:pRg st="10" end="10"/>
                                            </p:txEl>
                                          </p:spTgt>
                                        </p:tgtEl>
                                        <p:attrNameLst>
                                          <p:attrName>style.visibility</p:attrName>
                                        </p:attrNameLst>
                                      </p:cBhvr>
                                      <p:to>
                                        <p:strVal val="visible"/>
                                      </p:to>
                                    </p:set>
                                    <p:anim calcmode="lin" valueType="num">
                                      <p:cBhvr additive="base">
                                        <p:cTn id="41" dur="500" fill="hold"/>
                                        <p:tgtEl>
                                          <p:spTgt spid="2">
                                            <p:txEl>
                                              <p:pRg st="10" end="10"/>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2">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eportingCycle"/>
          <p:cNvPicPr>
            <a:picLocks noGrp="1" noChangeAspect="1" noChangeArrowheads="1"/>
          </p:cNvPicPr>
          <p:nvPr>
            <p:ph idx="1"/>
          </p:nvPr>
        </p:nvPicPr>
        <p:blipFill>
          <a:blip r:embed="rId2" cstate="print"/>
          <a:stretch>
            <a:fillRect/>
          </a:stretch>
        </p:blipFill>
        <p:spPr bwMode="auto">
          <a:xfrm>
            <a:off x="685800" y="457200"/>
            <a:ext cx="7239000" cy="6022580"/>
          </a:xfrm>
          <a:prstGeom prst="rect">
            <a:avLst/>
          </a:prstGeom>
          <a:noFill/>
          <a:ln w="9525">
            <a:noFill/>
            <a:miter lim="800000"/>
            <a:headEnd/>
            <a:tailEnd/>
          </a:ln>
        </p:spPr>
      </p:pic>
    </p:spTree>
    <p:extLst>
      <p:ext uri="{BB962C8B-B14F-4D97-AF65-F5344CB8AC3E}">
        <p14:creationId xmlns:p14="http://schemas.microsoft.com/office/powerpoint/2010/main" xmlns="" val="1837251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76400" y="1676400"/>
            <a:ext cx="7620000" cy="4800600"/>
          </a:xfrm>
        </p:spPr>
        <p:txBody>
          <a:bodyPr/>
          <a:lstStyle/>
          <a:p>
            <a:endParaRPr lang="en-US" dirty="0" smtClean="0"/>
          </a:p>
          <a:p>
            <a:pPr marL="114300" indent="0" algn="just">
              <a:buNone/>
            </a:pPr>
            <a:r>
              <a:rPr lang="en-US" dirty="0" smtClean="0"/>
              <a:t>I. Treaty body system</a:t>
            </a:r>
          </a:p>
          <a:p>
            <a:pPr marL="114300" indent="0" algn="just">
              <a:buNone/>
            </a:pPr>
            <a:endParaRPr lang="en-US" dirty="0" smtClean="0"/>
          </a:p>
          <a:p>
            <a:pPr marL="114300" indent="0" algn="just">
              <a:buNone/>
            </a:pPr>
            <a:r>
              <a:rPr lang="en-US" dirty="0" smtClean="0"/>
              <a:t>II. CEDAW session</a:t>
            </a:r>
          </a:p>
          <a:p>
            <a:pPr marL="114300" indent="0" algn="just">
              <a:buNone/>
            </a:pPr>
            <a:r>
              <a:rPr lang="en-US" dirty="0" smtClean="0"/>
              <a:t>         1. Basic principles</a:t>
            </a:r>
          </a:p>
          <a:p>
            <a:pPr marL="114300" indent="0" algn="just">
              <a:buNone/>
            </a:pPr>
            <a:r>
              <a:rPr lang="en-US" dirty="0"/>
              <a:t> </a:t>
            </a:r>
            <a:r>
              <a:rPr lang="en-US" dirty="0" smtClean="0"/>
              <a:t>        2. Specific undertakings</a:t>
            </a:r>
          </a:p>
          <a:p>
            <a:pPr marL="114300" indent="0" algn="just">
              <a:buNone/>
            </a:pPr>
            <a:r>
              <a:rPr lang="en-US" dirty="0"/>
              <a:t> </a:t>
            </a:r>
            <a:r>
              <a:rPr lang="en-US" dirty="0" smtClean="0"/>
              <a:t>        3. Reporting process </a:t>
            </a:r>
            <a:endParaRPr lang="en-US" dirty="0"/>
          </a:p>
        </p:txBody>
      </p:sp>
    </p:spTree>
    <p:extLst>
      <p:ext uri="{BB962C8B-B14F-4D97-AF65-F5344CB8AC3E}">
        <p14:creationId xmlns:p14="http://schemas.microsoft.com/office/powerpoint/2010/main" xmlns="" val="2204356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Treaty body system</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What is a treaty: </a:t>
            </a:r>
          </a:p>
          <a:p>
            <a:pPr algn="just">
              <a:buNone/>
            </a:pPr>
            <a:endParaRPr lang="en-US" sz="1000" dirty="0" smtClean="0"/>
          </a:p>
          <a:p>
            <a:pPr algn="just">
              <a:buFont typeface="Wingdings" pitchFamily="2" charset="2"/>
              <a:buChar char="Ø"/>
            </a:pPr>
            <a:r>
              <a:rPr lang="en-US" dirty="0" smtClean="0"/>
              <a:t>A ‘treaty’, ‘convention’ or a ‘covenant’ is an international  legal instrument. A treaty imposes binding legal obligations upon a State who is a party to that treaty. </a:t>
            </a:r>
          </a:p>
          <a:p>
            <a:pPr algn="just">
              <a:buFont typeface="Wingdings" pitchFamily="2" charset="2"/>
              <a:buChar char="Ø"/>
            </a:pPr>
            <a:endParaRPr lang="en-US" sz="1000" dirty="0" smtClean="0"/>
          </a:p>
          <a:p>
            <a:pPr algn="just">
              <a:buFont typeface="Wingdings" pitchFamily="2" charset="2"/>
              <a:buChar char="Ø"/>
            </a:pPr>
            <a:r>
              <a:rPr lang="en-US" dirty="0" smtClean="0"/>
              <a:t>A State can become party to a treaty by ratifying it, which means that the State voluntarily decides to be bound by the provisions of the relevant treaty. </a:t>
            </a:r>
          </a:p>
          <a:p>
            <a:pPr algn="just">
              <a:buFont typeface="Wingdings" pitchFamily="2" charset="2"/>
              <a:buChar char="Ø"/>
            </a:pPr>
            <a:endParaRPr lang="en-US" sz="1000" dirty="0" smtClean="0"/>
          </a:p>
          <a:p>
            <a:pPr algn="just">
              <a:buFont typeface="Wingdings" pitchFamily="2" charset="2"/>
              <a:buChar char="Ø"/>
            </a:pPr>
            <a:r>
              <a:rPr lang="en-US" dirty="0" smtClean="0"/>
              <a:t>When a State becomes party to a treaty, it is obligated under international law to uphold and implement the provisions of the relevant treaty.</a:t>
            </a:r>
            <a:endParaRPr lang="en-US" dirty="0"/>
          </a:p>
        </p:txBody>
      </p:sp>
    </p:spTree>
    <p:extLst>
      <p:ext uri="{BB962C8B-B14F-4D97-AF65-F5344CB8AC3E}">
        <p14:creationId xmlns:p14="http://schemas.microsoft.com/office/powerpoint/2010/main" xmlns="" val="3701889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381000"/>
            <a:ext cx="8229600" cy="1143000"/>
          </a:xfrm>
        </p:spPr>
        <p:txBody>
          <a:bodyPr>
            <a:normAutofit/>
          </a:bodyPr>
          <a:lstStyle/>
          <a:p>
            <a:r>
              <a:rPr lang="en-US" sz="4000" dirty="0" smtClean="0">
                <a:solidFill>
                  <a:schemeClr val="tx2">
                    <a:lumMod val="75000"/>
                  </a:schemeClr>
                </a:solidFill>
              </a:rPr>
              <a:t>Treaty Body system </a:t>
            </a:r>
            <a:endParaRPr lang="en-US" sz="4000" dirty="0">
              <a:solidFill>
                <a:schemeClr val="tx2">
                  <a:lumMod val="75000"/>
                </a:schemeClr>
              </a:solidFill>
            </a:endParaRPr>
          </a:p>
        </p:txBody>
      </p:sp>
      <p:sp>
        <p:nvSpPr>
          <p:cNvPr id="6147" name="Rectangle 3"/>
          <p:cNvSpPr>
            <a:spLocks noGrp="1" noChangeArrowheads="1"/>
          </p:cNvSpPr>
          <p:nvPr>
            <p:ph type="body" idx="1"/>
          </p:nvPr>
        </p:nvSpPr>
        <p:spPr>
          <a:xfrm>
            <a:off x="228600" y="1600200"/>
            <a:ext cx="8229600" cy="4648200"/>
          </a:xfrm>
        </p:spPr>
        <p:txBody>
          <a:bodyPr>
            <a:normAutofit/>
          </a:bodyPr>
          <a:lstStyle/>
          <a:p>
            <a:pPr>
              <a:lnSpc>
                <a:spcPct val="80000"/>
              </a:lnSpc>
              <a:buNone/>
            </a:pPr>
            <a:r>
              <a:rPr lang="en-US" dirty="0" smtClean="0"/>
              <a:t>Who are parties to Treaties? </a:t>
            </a:r>
          </a:p>
          <a:p>
            <a:pPr>
              <a:lnSpc>
                <a:spcPct val="80000"/>
              </a:lnSpc>
              <a:buNone/>
            </a:pPr>
            <a:endParaRPr lang="en-US" sz="1000" dirty="0" smtClean="0"/>
          </a:p>
          <a:p>
            <a:pPr>
              <a:lnSpc>
                <a:spcPct val="80000"/>
              </a:lnSpc>
              <a:buNone/>
            </a:pPr>
            <a:endParaRPr lang="en-US" sz="800" dirty="0" smtClean="0"/>
          </a:p>
          <a:p>
            <a:pPr>
              <a:lnSpc>
                <a:spcPct val="80000"/>
              </a:lnSpc>
              <a:buFont typeface="Wingdings" pitchFamily="2" charset="2"/>
              <a:buChar char="Ø"/>
            </a:pPr>
            <a:r>
              <a:rPr lang="en-US" dirty="0" smtClean="0"/>
              <a:t> ONLY </a:t>
            </a:r>
            <a:r>
              <a:rPr lang="en-US" dirty="0"/>
              <a:t>States:</a:t>
            </a:r>
          </a:p>
          <a:p>
            <a:pPr lvl="1">
              <a:lnSpc>
                <a:spcPct val="80000"/>
              </a:lnSpc>
              <a:buFont typeface="Wingdings" pitchFamily="2" charset="2"/>
              <a:buChar char="§"/>
            </a:pPr>
            <a:r>
              <a:rPr lang="en-US" sz="2200" dirty="0"/>
              <a:t>States enter into treaties, and therefore accept obligations under the treaties</a:t>
            </a:r>
          </a:p>
          <a:p>
            <a:pPr lvl="1">
              <a:lnSpc>
                <a:spcPct val="80000"/>
              </a:lnSpc>
              <a:buFont typeface="Wingdings" pitchFamily="2" charset="2"/>
              <a:buChar char="§"/>
            </a:pPr>
            <a:r>
              <a:rPr lang="en-US" sz="2200" dirty="0"/>
              <a:t>Citizens, individuals, NGOs are NOT parties </a:t>
            </a:r>
          </a:p>
          <a:p>
            <a:pPr lvl="1">
              <a:lnSpc>
                <a:spcPct val="80000"/>
              </a:lnSpc>
              <a:buFont typeface="Wingdings" pitchFamily="2" charset="2"/>
              <a:buChar char="§"/>
            </a:pPr>
            <a:r>
              <a:rPr lang="en-US" sz="2200" dirty="0"/>
              <a:t>They do not have a formal role in the treaty system unless invited to participate by </a:t>
            </a:r>
            <a:r>
              <a:rPr lang="en-US" sz="2200" dirty="0" smtClean="0"/>
              <a:t>States</a:t>
            </a:r>
          </a:p>
          <a:p>
            <a:pPr lvl="1">
              <a:lnSpc>
                <a:spcPct val="80000"/>
              </a:lnSpc>
              <a:buFont typeface="Wingdings" pitchFamily="2" charset="2"/>
              <a:buChar char="Ø"/>
            </a:pPr>
            <a:endParaRPr lang="en-US" sz="1000" dirty="0"/>
          </a:p>
          <a:p>
            <a:pPr>
              <a:lnSpc>
                <a:spcPct val="80000"/>
              </a:lnSpc>
              <a:buFont typeface="Wingdings" pitchFamily="2" charset="2"/>
              <a:buChar char="Ø"/>
            </a:pPr>
            <a:r>
              <a:rPr lang="en-US" dirty="0" smtClean="0"/>
              <a:t> For </a:t>
            </a:r>
            <a:r>
              <a:rPr lang="en-US" dirty="0"/>
              <a:t>implementation purposes, “States” means all constituent units </a:t>
            </a:r>
            <a:r>
              <a:rPr lang="en-US" dirty="0" smtClean="0"/>
              <a:t>  </a:t>
            </a:r>
          </a:p>
          <a:p>
            <a:pPr marL="114300" indent="0">
              <a:lnSpc>
                <a:spcPct val="80000"/>
              </a:lnSpc>
              <a:buNone/>
            </a:pPr>
            <a:r>
              <a:rPr lang="en-US" dirty="0"/>
              <a:t> </a:t>
            </a:r>
            <a:r>
              <a:rPr lang="en-US" dirty="0" smtClean="0"/>
              <a:t>    of </a:t>
            </a:r>
            <a:r>
              <a:rPr lang="en-US" dirty="0"/>
              <a:t>the state (executive, legislative, judicial</a:t>
            </a:r>
            <a:r>
              <a:rPr lang="en-US" dirty="0" smtClean="0"/>
              <a:t>)</a:t>
            </a:r>
          </a:p>
          <a:p>
            <a:pPr>
              <a:lnSpc>
                <a:spcPct val="80000"/>
              </a:lnSpc>
              <a:buFont typeface="Wingdings" pitchFamily="2" charset="2"/>
              <a:buChar char="Ø"/>
            </a:pPr>
            <a:endParaRPr lang="en-US" sz="1000" dirty="0"/>
          </a:p>
          <a:p>
            <a:pPr>
              <a:lnSpc>
                <a:spcPct val="80000"/>
              </a:lnSpc>
              <a:buFont typeface="Wingdings" pitchFamily="2" charset="2"/>
              <a:buChar char="Ø"/>
            </a:pPr>
            <a:r>
              <a:rPr lang="en-US" dirty="0" smtClean="0"/>
              <a:t> Treaties </a:t>
            </a:r>
            <a:r>
              <a:rPr lang="en-US" dirty="0"/>
              <a:t>can also hold private actors accountable through States</a:t>
            </a:r>
          </a:p>
        </p:txBody>
      </p:sp>
    </p:spTree>
    <p:extLst>
      <p:ext uri="{BB962C8B-B14F-4D97-AF65-F5344CB8AC3E}">
        <p14:creationId xmlns:p14="http://schemas.microsoft.com/office/powerpoint/2010/main" xmlns="" val="3152959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Treaty body system</a:t>
            </a:r>
            <a:endParaRPr lang="en-US" dirty="0"/>
          </a:p>
        </p:txBody>
      </p:sp>
      <p:sp>
        <p:nvSpPr>
          <p:cNvPr id="2" name="Content Placeholder 1"/>
          <p:cNvSpPr>
            <a:spLocks noGrp="1"/>
          </p:cNvSpPr>
          <p:nvPr>
            <p:ph idx="1"/>
          </p:nvPr>
        </p:nvSpPr>
        <p:spPr>
          <a:xfrm>
            <a:off x="304800" y="1600200"/>
            <a:ext cx="8001000" cy="4800600"/>
          </a:xfrm>
        </p:spPr>
        <p:txBody>
          <a:bodyPr>
            <a:normAutofit lnSpcReduction="10000"/>
          </a:bodyPr>
          <a:lstStyle/>
          <a:p>
            <a:pPr algn="just">
              <a:buNone/>
            </a:pPr>
            <a:r>
              <a:rPr lang="en-US" dirty="0" smtClean="0"/>
              <a:t>Treaty Bodies and the reporting process:</a:t>
            </a:r>
          </a:p>
          <a:p>
            <a:pPr algn="just">
              <a:buNone/>
            </a:pPr>
            <a:endParaRPr lang="en-US" sz="1100" dirty="0" smtClean="0"/>
          </a:p>
          <a:p>
            <a:pPr algn="just">
              <a:buFont typeface="Wingdings" pitchFamily="2" charset="2"/>
              <a:buChar char="Ø"/>
            </a:pPr>
            <a:r>
              <a:rPr lang="en-US" dirty="0" smtClean="0"/>
              <a:t>The treaty bodies were created in order to monitor and encourage States to uphold and implement their international obligations under the above-mentioned international human rights treaties. </a:t>
            </a:r>
          </a:p>
          <a:p>
            <a:pPr algn="just">
              <a:buFont typeface="Wingdings" pitchFamily="2" charset="2"/>
              <a:buChar char="Ø"/>
            </a:pPr>
            <a:endParaRPr lang="en-US" sz="1100" dirty="0" smtClean="0"/>
          </a:p>
          <a:p>
            <a:pPr algn="just">
              <a:buFont typeface="Wingdings" pitchFamily="2" charset="2"/>
              <a:buChar char="Ø"/>
            </a:pPr>
            <a:r>
              <a:rPr lang="en-US" dirty="0" smtClean="0"/>
              <a:t>The treaty bodies are international committees of independent experts who monitor State parties’ implementation of each of the eight core human rights treaties and their optional protocols.</a:t>
            </a:r>
          </a:p>
          <a:p>
            <a:pPr algn="just">
              <a:buFont typeface="Wingdings" pitchFamily="2" charset="2"/>
              <a:buChar char="Ø"/>
            </a:pPr>
            <a:endParaRPr lang="en-US" sz="1100" dirty="0" smtClean="0"/>
          </a:p>
          <a:p>
            <a:pPr algn="just">
              <a:buFont typeface="Wingdings" pitchFamily="2" charset="2"/>
              <a:buChar char="Ø"/>
            </a:pPr>
            <a:r>
              <a:rPr lang="en-US" dirty="0" smtClean="0"/>
              <a:t>The implementation of each of the international treaties is monitored by its own committee based on reports from State parties and information from non-governmental </a:t>
            </a:r>
            <a:r>
              <a:rPr lang="en-US" dirty="0" err="1" smtClean="0"/>
              <a:t>organisations</a:t>
            </a:r>
            <a:r>
              <a:rPr lang="en-US" dirty="0" smtClean="0"/>
              <a:t> (NGOs) and other relevant sources.</a:t>
            </a:r>
            <a:endParaRPr lang="en-US" dirty="0"/>
          </a:p>
        </p:txBody>
      </p:sp>
    </p:spTree>
    <p:extLst>
      <p:ext uri="{BB962C8B-B14F-4D97-AF65-F5344CB8AC3E}">
        <p14:creationId xmlns:p14="http://schemas.microsoft.com/office/powerpoint/2010/main" xmlns="" val="443421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r>
              <a:rPr lang="en-US" sz="3200" b="1" dirty="0"/>
              <a:t>Convention on the Elimination of All Forms of Discrimination against Women (CEDAW)</a:t>
            </a:r>
          </a:p>
        </p:txBody>
      </p:sp>
      <p:sp>
        <p:nvSpPr>
          <p:cNvPr id="39939" name="Rectangle 3"/>
          <p:cNvSpPr>
            <a:spLocks noGrp="1" noChangeArrowheads="1"/>
          </p:cNvSpPr>
          <p:nvPr>
            <p:ph idx="1"/>
          </p:nvPr>
        </p:nvSpPr>
        <p:spPr>
          <a:xfrm>
            <a:off x="304800" y="1676400"/>
            <a:ext cx="8229600" cy="4876800"/>
          </a:xfrm>
        </p:spPr>
        <p:txBody>
          <a:bodyPr/>
          <a:lstStyle/>
          <a:p>
            <a:pPr>
              <a:lnSpc>
                <a:spcPct val="80000"/>
              </a:lnSpc>
            </a:pPr>
            <a:r>
              <a:rPr lang="en-GB" sz="2400" dirty="0"/>
              <a:t>Came into force in 1981</a:t>
            </a:r>
          </a:p>
          <a:p>
            <a:pPr>
              <a:lnSpc>
                <a:spcPct val="80000"/>
              </a:lnSpc>
            </a:pPr>
            <a:r>
              <a:rPr lang="en-GB" sz="2400" dirty="0"/>
              <a:t>First international treaty to systematically and substantively address the needs of women</a:t>
            </a:r>
          </a:p>
          <a:p>
            <a:pPr>
              <a:lnSpc>
                <a:spcPct val="80000"/>
              </a:lnSpc>
            </a:pPr>
            <a:r>
              <a:rPr lang="en-US" sz="2400" dirty="0"/>
              <a:t>States are responsible for a range of steps toward the practical </a:t>
            </a:r>
            <a:r>
              <a:rPr lang="en-US" sz="2400" dirty="0" err="1"/>
              <a:t>realisation</a:t>
            </a:r>
            <a:r>
              <a:rPr lang="en-US" sz="2400" dirty="0"/>
              <a:t> of rights:</a:t>
            </a:r>
          </a:p>
          <a:p>
            <a:pPr lvl="2">
              <a:lnSpc>
                <a:spcPct val="80000"/>
              </a:lnSpc>
            </a:pPr>
            <a:r>
              <a:rPr lang="en-US" sz="2200" dirty="0"/>
              <a:t>individual violations and weaknesses in the systems and institutions</a:t>
            </a:r>
          </a:p>
          <a:p>
            <a:pPr lvl="2">
              <a:lnSpc>
                <a:spcPct val="80000"/>
              </a:lnSpc>
            </a:pPr>
            <a:r>
              <a:rPr lang="en-US" sz="2200" dirty="0"/>
              <a:t>address stereotypes and discriminatory social and cultural norms</a:t>
            </a:r>
          </a:p>
          <a:p>
            <a:pPr lvl="2">
              <a:lnSpc>
                <a:spcPct val="80000"/>
              </a:lnSpc>
            </a:pPr>
            <a:r>
              <a:rPr lang="en-US" sz="2200" dirty="0"/>
              <a:t>private and public spheres</a:t>
            </a:r>
            <a:endParaRPr lang="en-GB" sz="2200" dirty="0"/>
          </a:p>
          <a:p>
            <a:pPr>
              <a:lnSpc>
                <a:spcPct val="80000"/>
              </a:lnSpc>
            </a:pPr>
            <a:r>
              <a:rPr lang="en-US" sz="2400" dirty="0"/>
              <a:t>Strong international mandate – 184 ratifications</a:t>
            </a:r>
          </a:p>
          <a:p>
            <a:pPr>
              <a:lnSpc>
                <a:spcPct val="80000"/>
              </a:lnSpc>
            </a:pPr>
            <a:r>
              <a:rPr lang="en-US" sz="2400" dirty="0"/>
              <a:t>Sets the stage for national level work</a:t>
            </a:r>
          </a:p>
        </p:txBody>
      </p:sp>
    </p:spTree>
    <p:extLst>
      <p:ext uri="{BB962C8B-B14F-4D97-AF65-F5344CB8AC3E}">
        <p14:creationId xmlns:p14="http://schemas.microsoft.com/office/powerpoint/2010/main" xmlns="" val="3799935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90" name="Rectangle 14"/>
          <p:cNvSpPr>
            <a:spLocks noGrp="1" noChangeArrowheads="1"/>
          </p:cNvSpPr>
          <p:nvPr>
            <p:ph type="title"/>
          </p:nvPr>
        </p:nvSpPr>
        <p:spPr>
          <a:xfrm>
            <a:off x="457200" y="228600"/>
            <a:ext cx="8229600" cy="990600"/>
          </a:xfrm>
        </p:spPr>
        <p:txBody>
          <a:bodyPr/>
          <a:lstStyle/>
          <a:p>
            <a:r>
              <a:rPr lang="en-US" dirty="0"/>
              <a:t>Structure of the Convention</a:t>
            </a:r>
          </a:p>
        </p:txBody>
      </p:sp>
      <p:grpSp>
        <p:nvGrpSpPr>
          <p:cNvPr id="2" name="Diagram 2"/>
          <p:cNvGrpSpPr>
            <a:grpSpLocks/>
          </p:cNvGrpSpPr>
          <p:nvPr/>
        </p:nvGrpSpPr>
        <p:grpSpPr bwMode="auto">
          <a:xfrm>
            <a:off x="381000" y="1752600"/>
            <a:ext cx="8229600" cy="4114800"/>
            <a:chOff x="647" y="1382"/>
            <a:chExt cx="4607" cy="2557"/>
          </a:xfrm>
        </p:grpSpPr>
        <p:sp>
          <p:nvSpPr>
            <p:cNvPr id="3" name="Oval 4"/>
            <p:cNvSpPr>
              <a:spLocks noChangeArrowheads="1"/>
            </p:cNvSpPr>
            <p:nvPr/>
          </p:nvSpPr>
          <p:spPr bwMode="auto">
            <a:xfrm>
              <a:off x="2439" y="2708"/>
              <a:ext cx="767" cy="805"/>
            </a:xfrm>
            <a:prstGeom prst="ellipse">
              <a:avLst/>
            </a:prstGeom>
            <a:gradFill rotWithShape="0">
              <a:gsLst>
                <a:gs pos="0">
                  <a:srgbClr val="CCECFF"/>
                </a:gs>
                <a:gs pos="100000">
                  <a:srgbClr val="FFFFFF"/>
                </a:gs>
              </a:gsLst>
              <a:lin ang="5400000" scaled="1"/>
            </a:gra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endParaRPr lang="en-US"/>
            </a:p>
          </p:txBody>
        </p:sp>
        <p:sp>
          <p:nvSpPr>
            <p:cNvPr id="4" name="_s1028"/>
            <p:cNvSpPr>
              <a:spLocks noChangeArrowheads="1" noTextEdit="1"/>
            </p:cNvSpPr>
            <p:nvPr/>
          </p:nvSpPr>
          <p:spPr bwMode="auto">
            <a:xfrm>
              <a:off x="2737" y="2187"/>
              <a:ext cx="866" cy="863"/>
            </a:xfrm>
            <a:prstGeom prst="ellipse">
              <a:avLst/>
            </a:prstGeom>
            <a:solidFill>
              <a:srgbClr val="00FF00">
                <a:alpha val="50000"/>
              </a:srgbClr>
            </a:solidFill>
            <a:ln w="4699">
              <a:solidFill>
                <a:srgbClr val="FF0000"/>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endParaRPr lang="en-US"/>
            </a:p>
          </p:txBody>
        </p:sp>
      </p:grpSp>
      <p:sp>
        <p:nvSpPr>
          <p:cNvPr id="50194" name="Rectangle 18"/>
          <p:cNvSpPr>
            <a:spLocks noChangeArrowheads="1"/>
          </p:cNvSpPr>
          <p:nvPr/>
        </p:nvSpPr>
        <p:spPr bwMode="auto">
          <a:xfrm>
            <a:off x="3545809" y="4953000"/>
            <a:ext cx="4724400" cy="769441"/>
          </a:xfrm>
          <a:prstGeom prst="rect">
            <a:avLst/>
          </a:prstGeom>
          <a:noFill/>
          <a:ln w="9525">
            <a:noFill/>
            <a:miter lim="800000"/>
            <a:headEnd/>
            <a:tailEnd/>
          </a:ln>
          <a:effectLst/>
        </p:spPr>
        <p:txBody>
          <a:bodyPr wrap="square">
            <a:spAutoFit/>
          </a:bodyPr>
          <a:lstStyle/>
          <a:p>
            <a:pPr algn="ctr"/>
            <a:r>
              <a:rPr lang="en-US" sz="2200" b="1" dirty="0"/>
              <a:t>Articles 23-30</a:t>
            </a:r>
            <a:r>
              <a:rPr lang="en-US" sz="2200" dirty="0"/>
              <a:t>: </a:t>
            </a:r>
          </a:p>
          <a:p>
            <a:pPr algn="ctr"/>
            <a:r>
              <a:rPr lang="en-US" sz="2200" dirty="0"/>
              <a:t>     </a:t>
            </a:r>
            <a:r>
              <a:rPr lang="en-US" sz="2200" dirty="0" smtClean="0"/>
              <a:t>Administration</a:t>
            </a:r>
            <a:r>
              <a:rPr lang="en-US" sz="2200" dirty="0"/>
              <a:t>, Interpretation</a:t>
            </a:r>
          </a:p>
        </p:txBody>
      </p:sp>
      <p:sp>
        <p:nvSpPr>
          <p:cNvPr id="50198" name="Oval 22"/>
          <p:cNvSpPr>
            <a:spLocks noChangeArrowheads="1"/>
          </p:cNvSpPr>
          <p:nvPr/>
        </p:nvSpPr>
        <p:spPr bwMode="auto">
          <a:xfrm>
            <a:off x="3657600" y="2362200"/>
            <a:ext cx="1370013" cy="1295400"/>
          </a:xfrm>
          <a:prstGeom prst="ellipse">
            <a:avLst/>
          </a:prstGeom>
          <a:solidFill>
            <a:schemeClr val="folHlink"/>
          </a:solidFill>
          <a:ln w="9525">
            <a:solidFill>
              <a:schemeClr val="tx1"/>
            </a:solidFill>
            <a:round/>
            <a:headEnd/>
            <a:tailEnd/>
          </a:ln>
          <a:effectLst/>
        </p:spPr>
        <p:txBody>
          <a:bodyPr wrap="none" anchor="ctr"/>
          <a:lstStyle/>
          <a:p>
            <a:pPr algn="ctr"/>
            <a:endParaRPr lang="en-US">
              <a:solidFill>
                <a:srgbClr val="FAFAFA"/>
              </a:solidFill>
              <a:latin typeface="Arial" charset="0"/>
            </a:endParaRPr>
          </a:p>
        </p:txBody>
      </p:sp>
      <p:sp>
        <p:nvSpPr>
          <p:cNvPr id="50201" name="_s1028"/>
          <p:cNvSpPr>
            <a:spLocks noChangeArrowheads="1" noTextEdit="1"/>
          </p:cNvSpPr>
          <p:nvPr/>
        </p:nvSpPr>
        <p:spPr bwMode="auto">
          <a:xfrm>
            <a:off x="2971800" y="3048000"/>
            <a:ext cx="1546225" cy="1389063"/>
          </a:xfrm>
          <a:prstGeom prst="ellipse">
            <a:avLst/>
          </a:prstGeom>
          <a:solidFill>
            <a:srgbClr val="FF0000">
              <a:alpha val="50000"/>
            </a:srgbClr>
          </a:solidFill>
          <a:ln w="4699">
            <a:solidFill>
              <a:srgbClr val="FF0000"/>
            </a:solidFill>
            <a:round/>
            <a:headEnd/>
            <a:tailEnd/>
          </a:ln>
          <a:effectLst/>
        </p:spPr>
        <p:txBody>
          <a:bodyPr anchor="ctr"/>
          <a:lstStyle/>
          <a:p>
            <a:endParaRPr lang="en-US"/>
          </a:p>
        </p:txBody>
      </p:sp>
      <p:sp>
        <p:nvSpPr>
          <p:cNvPr id="50202" name="Rectangle 26"/>
          <p:cNvSpPr>
            <a:spLocks noChangeArrowheads="1"/>
          </p:cNvSpPr>
          <p:nvPr/>
        </p:nvSpPr>
        <p:spPr bwMode="auto">
          <a:xfrm>
            <a:off x="2133600" y="1371600"/>
            <a:ext cx="5029200" cy="769441"/>
          </a:xfrm>
          <a:prstGeom prst="rect">
            <a:avLst/>
          </a:prstGeom>
          <a:noFill/>
          <a:ln w="9525">
            <a:noFill/>
            <a:miter lim="800000"/>
            <a:headEnd/>
            <a:tailEnd/>
          </a:ln>
          <a:effectLst/>
        </p:spPr>
        <p:txBody>
          <a:bodyPr wrap="square">
            <a:spAutoFit/>
          </a:bodyPr>
          <a:lstStyle/>
          <a:p>
            <a:r>
              <a:rPr lang="en-US" sz="2200" b="1" dirty="0"/>
              <a:t>Articles 1-5</a:t>
            </a:r>
            <a:r>
              <a:rPr lang="en-US" sz="2200" dirty="0"/>
              <a:t>: General </a:t>
            </a:r>
            <a:r>
              <a:rPr lang="en-US" sz="2200" dirty="0" smtClean="0"/>
              <a:t>Substantive </a:t>
            </a:r>
            <a:endParaRPr lang="en-US" sz="2200" dirty="0"/>
          </a:p>
          <a:p>
            <a:r>
              <a:rPr lang="en-US" sz="2200" dirty="0"/>
              <a:t>Framework of the Convention</a:t>
            </a:r>
          </a:p>
        </p:txBody>
      </p:sp>
      <p:sp>
        <p:nvSpPr>
          <p:cNvPr id="50203" name="Rectangle 27"/>
          <p:cNvSpPr>
            <a:spLocks noChangeArrowheads="1"/>
          </p:cNvSpPr>
          <p:nvPr/>
        </p:nvSpPr>
        <p:spPr bwMode="auto">
          <a:xfrm>
            <a:off x="0" y="2895600"/>
            <a:ext cx="3733800" cy="1015663"/>
          </a:xfrm>
          <a:prstGeom prst="rect">
            <a:avLst/>
          </a:prstGeom>
          <a:noFill/>
          <a:ln w="9525">
            <a:noFill/>
            <a:miter lim="800000"/>
            <a:headEnd/>
            <a:tailEnd/>
          </a:ln>
          <a:effectLst/>
        </p:spPr>
        <p:txBody>
          <a:bodyPr>
            <a:spAutoFit/>
          </a:bodyPr>
          <a:lstStyle/>
          <a:p>
            <a:pPr algn="ctr"/>
            <a:r>
              <a:rPr lang="en-US" sz="2200" b="1" dirty="0"/>
              <a:t>Articles 6-16: </a:t>
            </a:r>
          </a:p>
          <a:p>
            <a:pPr algn="ctr"/>
            <a:r>
              <a:rPr lang="en-US" sz="2200" dirty="0"/>
              <a:t>Specific Substantive Areas </a:t>
            </a:r>
            <a:r>
              <a:rPr lang="en-US" sz="1000" dirty="0"/>
              <a:t>-   </a:t>
            </a:r>
          </a:p>
          <a:p>
            <a:endParaRPr lang="en-US" sz="1600" dirty="0"/>
          </a:p>
        </p:txBody>
      </p:sp>
      <p:sp>
        <p:nvSpPr>
          <p:cNvPr id="50204" name="Rectangle 28"/>
          <p:cNvSpPr>
            <a:spLocks noChangeArrowheads="1"/>
          </p:cNvSpPr>
          <p:nvPr/>
        </p:nvSpPr>
        <p:spPr bwMode="auto">
          <a:xfrm>
            <a:off x="5105400" y="3048000"/>
            <a:ext cx="3810000" cy="1107996"/>
          </a:xfrm>
          <a:prstGeom prst="rect">
            <a:avLst/>
          </a:prstGeom>
          <a:noFill/>
          <a:ln w="9525">
            <a:noFill/>
            <a:miter lim="800000"/>
            <a:headEnd/>
            <a:tailEnd/>
          </a:ln>
          <a:effectLst/>
        </p:spPr>
        <p:txBody>
          <a:bodyPr>
            <a:spAutoFit/>
          </a:bodyPr>
          <a:lstStyle/>
          <a:p>
            <a:pPr algn="ctr"/>
            <a:r>
              <a:rPr lang="en-US" sz="2200" b="1" dirty="0"/>
              <a:t>Articles 17-23</a:t>
            </a:r>
            <a:r>
              <a:rPr lang="en-US" sz="2200" dirty="0"/>
              <a:t>:</a:t>
            </a:r>
          </a:p>
          <a:p>
            <a:pPr algn="ctr"/>
            <a:r>
              <a:rPr lang="en-US" sz="2200" dirty="0"/>
              <a:t>Committee and Procedures</a:t>
            </a:r>
          </a:p>
        </p:txBody>
      </p:sp>
    </p:spTree>
    <p:extLst>
      <p:ext uri="{BB962C8B-B14F-4D97-AF65-F5344CB8AC3E}">
        <p14:creationId xmlns:p14="http://schemas.microsoft.com/office/powerpoint/2010/main" xmlns="" val="33750545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CEDAW’s Basic Principles</a:t>
            </a:r>
          </a:p>
        </p:txBody>
      </p:sp>
      <p:sp>
        <p:nvSpPr>
          <p:cNvPr id="65539" name="Rectangle 3"/>
          <p:cNvSpPr>
            <a:spLocks noGrp="1" noChangeArrowheads="1"/>
          </p:cNvSpPr>
          <p:nvPr>
            <p:ph idx="1"/>
          </p:nvPr>
        </p:nvSpPr>
        <p:spPr>
          <a:xfrm>
            <a:off x="1447800" y="2057400"/>
            <a:ext cx="7162800" cy="4114800"/>
          </a:xfrm>
        </p:spPr>
        <p:txBody>
          <a:bodyPr/>
          <a:lstStyle/>
          <a:p>
            <a:r>
              <a:rPr lang="en-US" sz="4000"/>
              <a:t>Substantive Equality</a:t>
            </a:r>
          </a:p>
          <a:p>
            <a:r>
              <a:rPr lang="en-US" sz="4000"/>
              <a:t>Non-discrimination</a:t>
            </a:r>
          </a:p>
          <a:p>
            <a:r>
              <a:rPr lang="en-US" sz="4000"/>
              <a:t>State Obligation</a:t>
            </a:r>
          </a:p>
        </p:txBody>
      </p:sp>
    </p:spTree>
    <p:extLst>
      <p:ext uri="{BB962C8B-B14F-4D97-AF65-F5344CB8AC3E}">
        <p14:creationId xmlns:p14="http://schemas.microsoft.com/office/powerpoint/2010/main" xmlns="" val="597859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sz="5000" dirty="0" smtClean="0"/>
              <a:t>Equality</a:t>
            </a:r>
            <a:endParaRPr lang="en-US" sz="5000" dirty="0"/>
          </a:p>
        </p:txBody>
      </p:sp>
      <p:sp>
        <p:nvSpPr>
          <p:cNvPr id="3" name="Content Placeholder 2"/>
          <p:cNvSpPr>
            <a:spLocks noGrp="1"/>
          </p:cNvSpPr>
          <p:nvPr>
            <p:ph idx="1"/>
          </p:nvPr>
        </p:nvSpPr>
        <p:spPr>
          <a:xfrm>
            <a:off x="228600" y="1371600"/>
            <a:ext cx="8001000" cy="5181600"/>
          </a:xfrm>
        </p:spPr>
        <p:txBody>
          <a:bodyPr>
            <a:normAutofit fontScale="92500"/>
          </a:bodyPr>
          <a:lstStyle/>
          <a:p>
            <a:pPr marL="114300" indent="0">
              <a:buNone/>
            </a:pPr>
            <a:r>
              <a:rPr lang="en-US" sz="3000" dirty="0" smtClean="0"/>
              <a:t>1. Formal equality</a:t>
            </a:r>
          </a:p>
          <a:p>
            <a:pPr algn="just">
              <a:lnSpc>
                <a:spcPct val="90000"/>
              </a:lnSpc>
              <a:buFontTx/>
              <a:buChar char="-"/>
            </a:pPr>
            <a:r>
              <a:rPr lang="en-US" sz="2000" dirty="0" smtClean="0"/>
              <a:t>Does not recognize difference; treats </a:t>
            </a:r>
            <a:r>
              <a:rPr lang="en-US" sz="2000" dirty="0"/>
              <a:t>men and women as the </a:t>
            </a:r>
            <a:r>
              <a:rPr lang="en-US" sz="2000" dirty="0" smtClean="0"/>
              <a:t>same</a:t>
            </a:r>
          </a:p>
          <a:p>
            <a:pPr algn="just">
              <a:lnSpc>
                <a:spcPct val="90000"/>
              </a:lnSpc>
              <a:buFontTx/>
              <a:buChar char="-"/>
            </a:pPr>
            <a:r>
              <a:rPr lang="en-US" sz="2000" dirty="0" smtClean="0"/>
              <a:t>Uses </a:t>
            </a:r>
            <a:r>
              <a:rPr lang="en-US" sz="2000" dirty="0"/>
              <a:t>male </a:t>
            </a:r>
            <a:r>
              <a:rPr lang="en-US" sz="2000" dirty="0" smtClean="0"/>
              <a:t>standard, and puts burden on women to measure male standard</a:t>
            </a:r>
          </a:p>
          <a:p>
            <a:pPr marL="114300" indent="0">
              <a:buNone/>
            </a:pPr>
            <a:endParaRPr lang="en-US" sz="1600" dirty="0" smtClean="0"/>
          </a:p>
          <a:p>
            <a:pPr marL="114300" indent="0">
              <a:buNone/>
            </a:pPr>
            <a:r>
              <a:rPr lang="en-US" sz="3000" dirty="0" smtClean="0"/>
              <a:t>2. Protectionist equality</a:t>
            </a:r>
          </a:p>
          <a:p>
            <a:pPr algn="just">
              <a:buFontTx/>
              <a:buChar char="-"/>
            </a:pPr>
            <a:r>
              <a:rPr lang="en-US" sz="2000" dirty="0" smtClean="0"/>
              <a:t>Recognizes difference; considers </a:t>
            </a:r>
            <a:r>
              <a:rPr lang="en-US" sz="2000" dirty="0"/>
              <a:t>women’s weakness as the rationale for different </a:t>
            </a:r>
            <a:r>
              <a:rPr lang="en-US" sz="2000" dirty="0" smtClean="0"/>
              <a:t>treatment</a:t>
            </a:r>
          </a:p>
          <a:p>
            <a:pPr algn="just">
              <a:buFontTx/>
              <a:buChar char="-"/>
            </a:pPr>
            <a:r>
              <a:rPr lang="en-US" sz="2000" dirty="0" smtClean="0"/>
              <a:t>Women </a:t>
            </a:r>
            <a:r>
              <a:rPr lang="en-US" sz="2000" dirty="0"/>
              <a:t>lose opportunities to obtain a varied range of opportunities due to </a:t>
            </a:r>
            <a:r>
              <a:rPr lang="en-US" sz="2000" dirty="0" smtClean="0"/>
              <a:t>exclusion</a:t>
            </a:r>
          </a:p>
          <a:p>
            <a:pPr algn="just">
              <a:buFontTx/>
              <a:buChar char="-"/>
            </a:pPr>
            <a:endParaRPr lang="en-US" sz="1600" dirty="0"/>
          </a:p>
          <a:p>
            <a:pPr marL="114300" indent="0">
              <a:buNone/>
            </a:pPr>
            <a:r>
              <a:rPr lang="en-US" sz="3000" dirty="0" smtClean="0"/>
              <a:t>3. Substantive equality</a:t>
            </a:r>
          </a:p>
          <a:p>
            <a:pPr indent="-342900">
              <a:buFontTx/>
              <a:buChar char="-"/>
            </a:pPr>
            <a:r>
              <a:rPr lang="en-US" sz="2000" dirty="0" smtClean="0"/>
              <a:t>Recognizes </a:t>
            </a:r>
            <a:r>
              <a:rPr lang="en-US" sz="2000" dirty="0"/>
              <a:t>difference and affirms equality between men and </a:t>
            </a:r>
            <a:r>
              <a:rPr lang="en-US" sz="2000" dirty="0" smtClean="0"/>
              <a:t>women</a:t>
            </a:r>
          </a:p>
          <a:p>
            <a:pPr indent="-342900">
              <a:buFontTx/>
              <a:buChar char="-"/>
            </a:pPr>
            <a:r>
              <a:rPr lang="en-US" sz="2000" dirty="0" smtClean="0"/>
              <a:t>Places </a:t>
            </a:r>
            <a:r>
              <a:rPr lang="en-US" sz="2000" dirty="0"/>
              <a:t>an obligation to correct the environment that disadvantages </a:t>
            </a:r>
            <a:r>
              <a:rPr lang="en-US" sz="2000" dirty="0" smtClean="0"/>
              <a:t>women</a:t>
            </a:r>
          </a:p>
          <a:p>
            <a:pPr indent="-342900">
              <a:buFontTx/>
              <a:buChar char="-"/>
            </a:pPr>
            <a:r>
              <a:rPr lang="en-US" sz="2000" dirty="0" smtClean="0"/>
              <a:t>Equality of Opportunity; Equality of Access; Equality of results</a:t>
            </a:r>
            <a:endParaRPr lang="en-US" sz="2000" dirty="0"/>
          </a:p>
          <a:p>
            <a:pPr marL="114300" indent="0">
              <a:buNone/>
            </a:pPr>
            <a:endParaRPr lang="en-US" dirty="0"/>
          </a:p>
        </p:txBody>
      </p:sp>
    </p:spTree>
    <p:extLst>
      <p:ext uri="{BB962C8B-B14F-4D97-AF65-F5344CB8AC3E}">
        <p14:creationId xmlns:p14="http://schemas.microsoft.com/office/powerpoint/2010/main" xmlns="" val="15858300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135</TotalTime>
  <Words>954</Words>
  <Application>Microsoft Office PowerPoint</Application>
  <PresentationFormat>On-screen Show (4:3)</PresentationFormat>
  <Paragraphs>138</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Adjacency</vt:lpstr>
      <vt:lpstr>Slide 1</vt:lpstr>
      <vt:lpstr>Slide 2</vt:lpstr>
      <vt:lpstr>Treaty body system</vt:lpstr>
      <vt:lpstr>Treaty Body system </vt:lpstr>
      <vt:lpstr>Treaty body system</vt:lpstr>
      <vt:lpstr>Convention on the Elimination of All Forms of Discrimination against Women (CEDAW)</vt:lpstr>
      <vt:lpstr>Structure of the Convention</vt:lpstr>
      <vt:lpstr>CEDAW’s Basic Principles</vt:lpstr>
      <vt:lpstr>Equality</vt:lpstr>
      <vt:lpstr>Non-Discrimination</vt:lpstr>
      <vt:lpstr>State Obligation</vt:lpstr>
      <vt:lpstr>General Substantive Framework</vt:lpstr>
      <vt:lpstr>Specific Undertakings</vt:lpstr>
      <vt:lpstr>CEDAW, article 16</vt:lpstr>
      <vt:lpstr>Steps of the reporting process </vt:lpstr>
      <vt:lpstr>Steps (cont’d)</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JM</dc:creator>
  <cp:lastModifiedBy>acer</cp:lastModifiedBy>
  <cp:revision>46</cp:revision>
  <dcterms:created xsi:type="dcterms:W3CDTF">2013-01-13T09:23:59Z</dcterms:created>
  <dcterms:modified xsi:type="dcterms:W3CDTF">2013-01-23T09:54:18Z</dcterms:modified>
</cp:coreProperties>
</file>